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88825"/>
  <p:notesSz cx="6858000" cy="9144000"/>
  <p:embeddedFontLst>
    <p:embeddedFont>
      <p:font typeface="Old Standard TT"/>
      <p:regular r:id="rId23"/>
      <p:bold r:id="rId24"/>
      <p:italic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regular.fntdata"/><Relationship Id="rId25" Type="http://schemas.openxmlformats.org/officeDocument/2006/relationships/font" Target="fonts/OldStandardTT-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enturyGothic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Leah</a:t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1d4e5d3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Jake</a:t>
            </a:r>
            <a:endParaRPr/>
          </a:p>
        </p:txBody>
      </p:sp>
      <p:sp>
        <p:nvSpPr>
          <p:cNvPr id="227" name="Google Shape;227;g161d4e5d32c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1d4e5d3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our final chosen concept, we decided to combine piezoelectric and thermoelectric energy harvesting methods.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Ideally, the piezoelectric materials will be present in high stress areas of the shoe insole like the toe box and the heel, and the thermoelectric generators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will be everywhere else along the insole.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Piezoelectric material produces energy when it is under stress such as bending, and the thermoelectric generators absorb latent heat to convert into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energy. The larger the temperature difference between the ambient temperature and the body temperature, the more energy produced. </a:t>
            </a:r>
            <a:endParaRPr/>
          </a:p>
        </p:txBody>
      </p:sp>
      <p:sp>
        <p:nvSpPr>
          <p:cNvPr id="235" name="Google Shape;235;g161d4e5d32c_0_7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1d4e5d32c_0_1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1d4e5d32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Brendan</a:t>
            </a:r>
            <a:endParaRPr/>
          </a:p>
        </p:txBody>
      </p:sp>
      <p:sp>
        <p:nvSpPr>
          <p:cNvPr id="251" name="Google Shape;251;g161d4e5d32c_0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1d5a8ede3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1d5a8ed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Serena</a:t>
            </a:r>
            <a:endParaRPr/>
          </a:p>
        </p:txBody>
      </p:sp>
      <p:sp>
        <p:nvSpPr>
          <p:cNvPr id="265" name="Google Shape;265;g161d5a8ede3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1d5a8ede3_1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1d5a8ede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275" name="Google Shape;275;g161d5a8ede3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1d4e5d3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84" name="Google Shape;284;g161d4e5d32c_0_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1d4e5d32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Jack</a:t>
            </a:r>
            <a:endParaRPr/>
          </a:p>
        </p:txBody>
      </p:sp>
      <p:sp>
        <p:nvSpPr>
          <p:cNvPr id="291" name="Google Shape;291;g161d4e5d32c_0_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1d4e5d32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Leah</a:t>
            </a:r>
            <a:endParaRPr/>
          </a:p>
        </p:txBody>
      </p:sp>
      <p:sp>
        <p:nvSpPr>
          <p:cNvPr id="299" name="Google Shape;299;g161d4e5d32c_0_1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Jean</a:t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1d4e5d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Jean</a:t>
            </a:r>
            <a:endParaRPr/>
          </a:p>
        </p:txBody>
      </p:sp>
      <p:sp>
        <p:nvSpPr>
          <p:cNvPr id="171" name="Google Shape;171;g161d4e5d32c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1d4e5d3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Nick</a:t>
            </a:r>
            <a:endParaRPr/>
          </a:p>
        </p:txBody>
      </p:sp>
      <p:sp>
        <p:nvSpPr>
          <p:cNvPr id="179" name="Google Shape;179;g161d4e5d32c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1d4e5d3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ball is made of teflon</a:t>
            </a:r>
            <a:endParaRPr/>
          </a:p>
        </p:txBody>
      </p:sp>
      <p:sp>
        <p:nvSpPr>
          <p:cNvPr id="186" name="Google Shape;186;g161d4e5d32c_0_3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1d4e5d32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</a:t>
            </a:r>
            <a:endParaRPr/>
          </a:p>
        </p:txBody>
      </p:sp>
      <p:sp>
        <p:nvSpPr>
          <p:cNvPr id="194" name="Google Shape;194;g161d4e5d32c_0_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1d4e5d3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of now, The heel strike generator is a product that was created to harvest piezoelectric energy.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works by taking the force of a heel strike as a person walks, and turns a screw and rotary cam which power a gear train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then bends piezoelectric material continuously to harvest power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Initially, it was hoped the device would put out 0.5W, but it only produced 0.09 W, which in our case, would not charge a cell phone. </a:t>
            </a:r>
            <a:endParaRPr/>
          </a:p>
        </p:txBody>
      </p:sp>
      <p:sp>
        <p:nvSpPr>
          <p:cNvPr id="202" name="Google Shape;202;g161d4e5d32c_0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1d4e5d3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Jake</a:t>
            </a:r>
            <a:endParaRPr/>
          </a:p>
        </p:txBody>
      </p:sp>
      <p:sp>
        <p:nvSpPr>
          <p:cNvPr id="211" name="Google Shape;211;g161d4e5d32c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61d4e5d3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Jake</a:t>
            </a:r>
            <a:endParaRPr/>
          </a:p>
        </p:txBody>
      </p:sp>
      <p:sp>
        <p:nvSpPr>
          <p:cNvPr id="219" name="Google Shape;219;g161d4e5d32c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ield">
  <p:cSld name="Shield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7714" y="1196775"/>
            <a:ext cx="5199888" cy="566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Google Shape;16;p2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0" name="Google Shape;20;p2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21;p2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 2 col">
  <p:cSld name="Subhead w/ Bullets 2 co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2" type="body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3" type="body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">
  <p:cSld name="Subhead w/ No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 2 col">
  <p:cSld name="Subhead w/ No Bullets 2 co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14"/>
          <p:cNvSpPr txBox="1"/>
          <p:nvPr>
            <p:ph idx="2" type="body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3" type="body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">
  <p:cSld name="Title with no Subhea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 2 col">
  <p:cSld name="Title with no Subhead 2 co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vens Seal">
  <p:cSld name="Stevens Se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9" name="Google Shape;29;p3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33" name="Google Shape;33;p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Google Shape;34;p3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vens Clock">
  <p:cSld name="Stevens Cloc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42" name="Google Shape;42;p4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46" name="Google Shape;46;p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4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vens Fountain">
  <p:cSld name="Stevens Fountai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54825" y="0"/>
            <a:ext cx="5334000" cy="6827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Google Shape;54;p5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55" name="Google Shape;55;p5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7" name="Google Shape;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5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59" name="Google Shape;59;p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" name="Google Shape;60;p5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5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rchbearer">
  <p:cSld name="Torchbear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68" name="Google Shape;68;p6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0" name="Google Shape;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6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72" name="Google Shape;72;p6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" name="Google Shape;73;p6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6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with NYC skyline">
  <p:cSld name="Students with NYC skylin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0" name="Google Shape;80;p7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81" name="Google Shape;81;p7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85" name="Google Shape;85;p7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" name="Google Shape;86;p7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win A Stevens Hall">
  <p:cSld name="Edwin A Stevens Hal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26194" y="0"/>
            <a:ext cx="5362631" cy="686416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94" name="Google Shape;94;p8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8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8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98" name="Google Shape;98;p8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" name="Google Shape;99;p8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8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">
  <p:cSld name="Campus Aeri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1012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3" type="body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07" name="Google Shape;107;p9"/>
            <p:cNvCxnSpPr/>
            <p:nvPr/>
          </p:nvCxnSpPr>
          <p:spPr>
            <a:xfrm rot="10800000">
              <a:off x="-1" y="1761975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9"/>
            <p:cNvCxnSpPr/>
            <p:nvPr/>
          </p:nvCxnSpPr>
          <p:spPr>
            <a:xfrm rot="10800000">
              <a:off x="4058878" y="1762717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66" y="-14942"/>
            <a:ext cx="2672715" cy="15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9"/>
          <p:cNvGrpSpPr/>
          <p:nvPr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11" name="Google Shape;111;p9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" name="Google Shape;112;p9"/>
            <p:cNvCxnSpPr/>
            <p:nvPr/>
          </p:nvCxnSpPr>
          <p:spPr>
            <a:xfrm rot="10800000">
              <a:off x="-1" y="6412992"/>
              <a:ext cx="4058879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10800000">
              <a:off x="4058878" y="6413734"/>
              <a:ext cx="8129946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">
  <p:cSld name="Subhead w/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302605" y="418354"/>
            <a:ext cx="9735251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11"/>
          <p:cNvSpPr txBox="1"/>
          <p:nvPr>
            <p:ph idx="2" type="body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/>
          <p:nvPr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0"/>
          <p:cNvCxnSpPr/>
          <p:nvPr/>
        </p:nvCxnSpPr>
        <p:spPr>
          <a:xfrm>
            <a:off x="8129945" y="6419317"/>
            <a:ext cx="4058879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0"/>
          <p:cNvCxnSpPr/>
          <p:nvPr/>
        </p:nvCxnSpPr>
        <p:spPr>
          <a:xfrm>
            <a:off x="-1" y="6420059"/>
            <a:ext cx="8129946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" name="Google Shape;118;p10"/>
          <p:cNvGrpSpPr/>
          <p:nvPr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19" name="Google Shape;119;p10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10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21" name="Google Shape;121;p10"/>
            <p:cNvPicPr preferRelativeResize="0"/>
            <p:nvPr/>
          </p:nvPicPr>
          <p:blipFill rotWithShape="1">
            <a:blip r:embed="rId1">
              <a:alphaModFix/>
            </a:blip>
            <a:srcRect b="0" l="0" r="68665" t="13018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5975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yhxkAxspOL8" TargetMode="External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gXkiVcTnTjg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1142313" y="3689150"/>
            <a:ext cx="99042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By: Jean Chambon, Jake Darlymple, Alexander Gaskins, Brendan McGarr, Serena Platt, Jack Schweighardt, Timothy Stephens, Nicholas Velardo, Leah Villanueva</a:t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>
            <p:ph idx="3" type="body"/>
          </p:nvPr>
        </p:nvSpPr>
        <p:spPr>
          <a:xfrm>
            <a:off x="964261" y="2191500"/>
            <a:ext cx="102603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00"/>
              <a:t>Wearable Biomechanical Energy Harvesting Device</a:t>
            </a:r>
            <a:endParaRPr b="1" i="0" sz="3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302596" y="1401525"/>
            <a:ext cx="57792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Thermoelectric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Old Standard TT"/>
              <a:buChar char="●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Thermoelectric generators are part of the sole of the shoe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ld Standard TT"/>
              <a:buChar char="●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Using mixed TEGs, latent heat from the foot is absorbed and turned into electrical energy </a:t>
            </a:r>
            <a:endParaRPr sz="2400"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Concept Generation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800" y="1464400"/>
            <a:ext cx="5629400" cy="35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01575" y="1236450"/>
            <a:ext cx="60630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2400">
                <a:latin typeface="Old Standard TT"/>
                <a:ea typeface="Old Standard TT"/>
                <a:cs typeface="Old Standard TT"/>
                <a:sym typeface="Old Standard TT"/>
              </a:rPr>
              <a:t>Combine them!</a:t>
            </a:r>
            <a:endParaRPr b="1"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SzPts val="27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Piezoelectric material as part of the shoe insole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•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step = stress and bending = electricity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•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placed in the toe and the heel of the insole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0050" lvl="0" marL="457200" marR="0" rtl="0" algn="l">
              <a:spcBef>
                <a:spcPts val="0"/>
              </a:spcBef>
              <a:spcAft>
                <a:spcPts val="0"/>
              </a:spcAft>
              <a:buSzPts val="27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Thermoelectric generators 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•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hot foot = big 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temperature</a:t>
            </a: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 difference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•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temperature difference = electricity :)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•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placed anywhere that does not have piezoelectric materials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Concept Generation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224" y="1415775"/>
            <a:ext cx="2859425" cy="181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575" y="1333875"/>
            <a:ext cx="1796150" cy="43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119" y="3026234"/>
            <a:ext cx="898564" cy="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119" y="4021006"/>
            <a:ext cx="898564" cy="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468" y="1902226"/>
            <a:ext cx="898564" cy="6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7252" y="4185313"/>
            <a:ext cx="2226425" cy="13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 rot="-423784">
            <a:off x="7320690" y="5116551"/>
            <a:ext cx="1651734" cy="20436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 rot="-423784">
            <a:off x="7750015" y="2996176"/>
            <a:ext cx="1651734" cy="20436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302599" y="418350"/>
            <a:ext cx="110511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Areas for Technical Analysis in Phase II: Piezoelectric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00" y="1055250"/>
            <a:ext cx="5081941" cy="8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/>
        </p:nvSpPr>
        <p:spPr>
          <a:xfrm>
            <a:off x="412525" y="1924875"/>
            <a:ext cx="37167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Efficiency equation relating Mechanical Energy Input vs Electrical Output of our nonlinear system. (V</a:t>
            </a:r>
            <a:r>
              <a:rPr baseline="-25000" i="1" lang="en-US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rms</a:t>
            </a:r>
            <a:r>
              <a:rPr i="1" lang="en-US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root mean square voltage ,R= Resistance , m= mass , X** = absolute acceleration, Z*= velocity of excitation source , sin(ox)=  different excitation frequency points (0-180) [1]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200" y="1951050"/>
            <a:ext cx="3138425" cy="26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7867325" y="1378225"/>
            <a:ext cx="4321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Old Standard TT"/>
                <a:ea typeface="Old Standard TT"/>
                <a:cs typeface="Old Standard TT"/>
                <a:sym typeface="Old Standard TT"/>
              </a:rPr>
              <a:t>Establish Figures of Merit (FOM):</a:t>
            </a:r>
            <a:endParaRPr sz="2000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Efficiency 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Power density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Excitation-normalized power density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Frequency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Bandwidth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Volume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Mass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ld Standard TT"/>
              <a:buChar char="●"/>
            </a:pPr>
            <a:r>
              <a:rPr lang="en-US" sz="2000">
                <a:latin typeface="Old Standard TT"/>
                <a:ea typeface="Old Standard TT"/>
                <a:cs typeface="Old Standard TT"/>
                <a:sym typeface="Old Standard TT"/>
              </a:rPr>
              <a:t>Excitation Strength</a:t>
            </a:r>
            <a:endParaRPr sz="2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4714452" y="4553400"/>
            <a:ext cx="2688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System Diagram Relating Physical Power to the Electrical System [1] 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412525" y="4090300"/>
            <a:ext cx="3716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From the efficiency equation, the group can select/configure the best material based on extrapolated data [1][2]: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50350" y="5844800"/>
            <a:ext cx="689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ld Standard TT"/>
                <a:ea typeface="Old Standard TT"/>
                <a:cs typeface="Old Standard TT"/>
                <a:sym typeface="Old Standard TT"/>
              </a:rPr>
              <a:t>[1] Yang Z., et al. On the Efficiency of Piezoelectric Energy Harvesters, 2017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ld Standard TT"/>
                <a:ea typeface="Old Standard TT"/>
                <a:cs typeface="Old Standard TT"/>
                <a:sym typeface="Old Standard TT"/>
              </a:rPr>
              <a:t>[2] Yang Z., et al. High-Performance Piezoelectric Energy Harvesters and Their Applications, 2018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9"/>
          <p:cNvSpPr txBox="1"/>
          <p:nvPr>
            <p:ph type="title"/>
          </p:nvPr>
        </p:nvSpPr>
        <p:spPr>
          <a:xfrm>
            <a:off x="302599" y="418350"/>
            <a:ext cx="107307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Areas for Technical Analysis in Phase II: Thermoelectric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00" y="1180850"/>
            <a:ext cx="4317099" cy="13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337" y="2568074"/>
            <a:ext cx="4684825" cy="366392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576875" y="1581750"/>
            <a:ext cx="5955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The efficiency (𝜂) is a measure of the amount of electrical energy produced to thermal energy </a:t>
            </a: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available. 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ZT is the figure of merit, where Z is a function of the Seebeck coefficient, electrical resistivity, and thermal conductivity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An increased ZT causes higher efficiency. 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02600" y="1264500"/>
            <a:ext cx="6613500" cy="4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latin typeface="Old Standard TT"/>
                <a:ea typeface="Old Standard TT"/>
                <a:cs typeface="Old Standard TT"/>
                <a:sym typeface="Old Standard TT"/>
              </a:rPr>
              <a:t>Conversion Process</a:t>
            </a:r>
            <a:r>
              <a:rPr lang="en-US" sz="2400" u="sng"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endParaRPr sz="2400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The electricity generated would have to be converted from AC to DC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Using a bridge rectifier, this will be done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latin typeface="Old Standard TT"/>
                <a:ea typeface="Old Standard TT"/>
                <a:cs typeface="Old Standard TT"/>
                <a:sym typeface="Old Standard TT"/>
              </a:rPr>
              <a:t>Power Storage:</a:t>
            </a:r>
            <a:endParaRPr sz="2400"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Lightweight Lithium Polymer (LiPo) battery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Must contain an over-discharge and short-circuit protection circuit 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Boosts voltage from generated input current 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Areas for Technical Analysis in Phase II: Circuitry </a:t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647" y="1430661"/>
            <a:ext cx="4982700" cy="277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7384850" y="4208125"/>
            <a:ext cx="37263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Schematic of bridge rectifier containing multiple diodes, where R</a:t>
            </a:r>
            <a:r>
              <a:rPr baseline="-25000"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Load</a:t>
            </a:r>
            <a:r>
              <a:rPr i="1" lang="en-US" sz="1500">
                <a:latin typeface="Times New Roman"/>
                <a:ea typeface="Times New Roman"/>
                <a:cs typeface="Times New Roman"/>
                <a:sym typeface="Times New Roman"/>
              </a:rPr>
              <a:t> represents LiPo collection circuit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01568" y="1236451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Parts ordered online through various retailers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Mechanical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materials to make custom parts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Intricate Parts too difficult to make by hand or power tool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Fabrication Costs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ordered part we cannot create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Renting or buying a tools/software campus doesn’t provide</a:t>
            </a:r>
            <a:endParaRPr sz="24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Budget Breakdown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Gantt Chart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25" y="1257300"/>
            <a:ext cx="11460576" cy="36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625" y="4931580"/>
            <a:ext cx="6451575" cy="13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3"/>
          <p:cNvSpPr txBox="1"/>
          <p:nvPr>
            <p:ph type="title"/>
          </p:nvPr>
        </p:nvSpPr>
        <p:spPr>
          <a:xfrm>
            <a:off x="411675" y="2027179"/>
            <a:ext cx="9735300" cy="21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800"/>
              <a:t>Thank You</a:t>
            </a:r>
            <a:endParaRPr sz="6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800"/>
              <a:t>Any Questions?</a:t>
            </a:r>
            <a:endParaRPr sz="6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301563" y="1232000"/>
            <a:ext cx="115857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Goal: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To design and produce a device that captures biomechanical energy sufficient to charge a modern day smartphone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Objectives: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Reliable long term performance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Comfortable enough for extended use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Be able to build a marketable prototype</a:t>
            </a:r>
            <a:endParaRPr sz="2200"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301555" y="56760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Project Statement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150" y="2476902"/>
            <a:ext cx="4677801" cy="311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01568" y="1037226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Material sourcing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Geometric constraints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Efficiency of usable energy production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Energy lost converting to DC current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Mechanical failure and device longevity</a:t>
            </a:r>
            <a:endParaRPr sz="1700"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301580" y="661229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Projected Issues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000" y="2516150"/>
            <a:ext cx="4045675" cy="30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301555" y="1236451"/>
            <a:ext cx="115857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Societal Needs: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Effortless energy harvesting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Inexpensive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environmentally friendly 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Customer Needs: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Inexpensive 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Lightweight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Comfortable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Durability</a:t>
            </a:r>
            <a:endParaRPr sz="2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73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ld Standard TT"/>
              <a:buChar char="●"/>
            </a:pPr>
            <a:r>
              <a:rPr lang="en-US" sz="2500">
                <a:latin typeface="Old Standard TT"/>
                <a:ea typeface="Old Standard TT"/>
                <a:cs typeface="Old Standard TT"/>
                <a:sym typeface="Old Standard TT"/>
              </a:rPr>
              <a:t>effective</a:t>
            </a:r>
            <a:endParaRPr sz="2000"/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Societal/Consumer Needs and Demands</a:t>
            </a:r>
            <a:endParaRPr i="0" sz="30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02602" y="1606650"/>
            <a:ext cx="70713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Old Standard TT"/>
                <a:ea typeface="Old Standard TT"/>
                <a:cs typeface="Old Standard TT"/>
                <a:sym typeface="Old Standard TT"/>
              </a:rPr>
              <a:t>Triboelectric energy harvesting wristband</a:t>
            </a:r>
            <a:endParaRPr b="1"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Requires very little material to manufacture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Lightweight design that is comfortable for users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Combines triboelectric effect with natural electrostatic energy to amplify power output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Only 3mW of power able to be channeled in practice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ld Standard TT"/>
              <a:buChar char="•"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Applied as a heartbeat sensor</a:t>
            </a:r>
            <a:endParaRPr sz="2200"/>
          </a:p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of the Art Technology Review (Triboelectric)</a:t>
            </a:r>
            <a:endParaRPr i="0" sz="3000" u="none" cap="none" strike="noStrike">
              <a:solidFill>
                <a:schemeClr val="dk1"/>
              </a:solidFill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950" y="1770875"/>
            <a:ext cx="4683576" cy="33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02600" y="1236450"/>
            <a:ext cx="7043700" cy="4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Thermoelectric Generators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Vertical, planar, and mixed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Use the difference between ambient temperature and body heat 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Artificial latent absorbing tunnels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Latent heat in the nasal passages gets absorbed in the form of energy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Thermal powered watch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Old Standard TT"/>
              <a:buChar char="●"/>
            </a:pPr>
            <a:r>
              <a:rPr lang="en-US" sz="2200">
                <a:latin typeface="Old Standard TT"/>
                <a:ea typeface="Old Standard TT"/>
                <a:cs typeface="Old Standard TT"/>
                <a:sym typeface="Old Standard TT"/>
              </a:rPr>
              <a:t>Utilizes body heat from the wrist to perpetually operate the watch</a:t>
            </a:r>
            <a:endParaRPr sz="2000"/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of the Art Technology Review (Thermoelectric)</a:t>
            </a:r>
            <a:endParaRPr i="0" sz="3000" u="none" cap="none" strike="noStrike">
              <a:solidFill>
                <a:schemeClr val="dk1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025" y="2624950"/>
            <a:ext cx="5007050" cy="278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301572" y="1236450"/>
            <a:ext cx="63570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latin typeface="Old Standard TT"/>
                <a:ea typeface="Old Standard TT"/>
                <a:cs typeface="Old Standard TT"/>
                <a:sym typeface="Old Standard TT"/>
              </a:rPr>
              <a:t>Piezoelectric heel strike generator</a:t>
            </a:r>
            <a:endParaRPr b="1"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Old Standard TT"/>
              <a:buChar char="•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4 phases of energy generation via PZT-5a plates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ld Standard TT"/>
              <a:buChar char="•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Converts to a more usable 12V DC current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ld Standard TT"/>
              <a:buChar char="•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Aimed for an output of 0.5W per strike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ld Standard TT"/>
              <a:buChar char="•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Produced a power output of 0.0903W per strike</a:t>
            </a:r>
            <a:endParaRPr sz="2400"/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of the Art Technology Review (Piezoelectric)</a:t>
            </a:r>
            <a:endParaRPr i="0" sz="3000" u="none" cap="none" strike="noStrike">
              <a:solidFill>
                <a:schemeClr val="dk1"/>
              </a:solidFill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100" y="1539063"/>
            <a:ext cx="3993575" cy="15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864" y="3500725"/>
            <a:ext cx="4028036" cy="24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01571" y="1236450"/>
            <a:ext cx="58617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Old Standard TT"/>
                <a:ea typeface="Old Standard TT"/>
                <a:cs typeface="Old Standard TT"/>
                <a:sym typeface="Old Standard TT"/>
              </a:rPr>
              <a:t>Triboelectric:</a:t>
            </a:r>
            <a:endParaRPr sz="2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00"/>
              <a:buFont typeface="Old Standard TT"/>
              <a:buChar char="●"/>
            </a:pPr>
            <a:r>
              <a:rPr lang="en-US" sz="2700">
                <a:latin typeface="Old Standard TT"/>
                <a:ea typeface="Old Standard TT"/>
                <a:cs typeface="Old Standard TT"/>
                <a:sym typeface="Old Standard TT"/>
              </a:rPr>
              <a:t>A plunger, powered by the natural movement of the foot powers a gear train that allows two triboelectric materials to rub against each other and provide power</a:t>
            </a:r>
            <a:endParaRPr sz="2500"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Concept Generation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4" title="Triboelectric Material Implemented Into Gear Trai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675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02602" y="1236450"/>
            <a:ext cx="58332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Piezoelectric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600"/>
              <a:buFont typeface="Old Standard TT"/>
              <a:buChar char="●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The Chartreuse surfaces would be lined with piezoelectric material and implemented into the heel or toe box of a shoe</a:t>
            </a:r>
            <a:endParaRPr sz="2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Old Standard TT"/>
              <a:buChar char="●"/>
            </a:pPr>
            <a:r>
              <a:rPr lang="en-US" sz="2600">
                <a:latin typeface="Old Standard TT"/>
                <a:ea typeface="Old Standard TT"/>
                <a:cs typeface="Old Standard TT"/>
                <a:sym typeface="Old Standard TT"/>
              </a:rPr>
              <a:t>When stepped on, this would cause stress on the material which produces power</a:t>
            </a:r>
            <a:endParaRPr sz="2400"/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11353683" y="6449009"/>
            <a:ext cx="635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302605" y="418354"/>
            <a:ext cx="9735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Concept Generation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5" title="Piezoelectric Materi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675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